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507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70A"/>
          </a:solidFill>
          <a:ln w="12700">
            <a:solidFill>
              <a:srgbClr val="05070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00800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914400"/>
            <a:ext cx="9875520" cy="5669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8FAFC"/>
                </a:solidFill>
              </a:rPr>
              <a:t>Md. Abdullah Al Owasi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76656" y="1591056"/>
            <a:ext cx="8686800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B981"/>
                </a:solidFill>
              </a:rPr>
              <a:t>Technology Risk &amp; AI Governance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76656" y="2176272"/>
            <a:ext cx="8961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F8FAFC"/>
                </a:solidFill>
              </a:rPr>
              <a:t>Governance systems built to turn risk into decisions.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94944" y="2807208"/>
            <a:ext cx="99669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CBD5E1"/>
                </a:solidFill>
              </a:rPr>
              <a:t>10 governance systems · 15 AI use cases · 25 buyer-diligence paths · 20 vendor-risk questions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85800" y="3401568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B1714">
              <a:alpha val="96000"/>
            </a:srgbClr>
          </a:solidFill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" y="3474720"/>
            <a:ext cx="10241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b="1" dirty="0">
                <a:solidFill>
                  <a:srgbClr val="10B981"/>
                </a:solidFill>
              </a:rPr>
              <a:t>NIST AI RMF</a:t>
            </a:r>
            <a:endParaRPr lang="en-US" sz="780" dirty="0"/>
          </a:p>
        </p:txBody>
      </p:sp>
      <p:sp>
        <p:nvSpPr>
          <p:cNvPr id="10" name="Shape 8"/>
          <p:cNvSpPr/>
          <p:nvPr/>
        </p:nvSpPr>
        <p:spPr>
          <a:xfrm>
            <a:off x="2029968" y="3401568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B1714">
              <a:alpha val="96000"/>
            </a:srgbClr>
          </a:solidFill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03120" y="3474720"/>
            <a:ext cx="10241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b="1" dirty="0">
                <a:solidFill>
                  <a:srgbClr val="10B981"/>
                </a:solidFill>
              </a:rPr>
              <a:t>ISO 27001</a:t>
            </a:r>
            <a:endParaRPr lang="en-US" sz="780" dirty="0"/>
          </a:p>
        </p:txBody>
      </p:sp>
      <p:sp>
        <p:nvSpPr>
          <p:cNvPr id="12" name="Shape 10"/>
          <p:cNvSpPr/>
          <p:nvPr/>
        </p:nvSpPr>
        <p:spPr>
          <a:xfrm>
            <a:off x="3374136" y="3401568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B1714">
              <a:alpha val="96000"/>
            </a:srgbClr>
          </a:solidFill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47288" y="3474720"/>
            <a:ext cx="10241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b="1" dirty="0">
                <a:solidFill>
                  <a:srgbClr val="10B981"/>
                </a:solidFill>
              </a:rPr>
              <a:t>SOC 2 TSC</a:t>
            </a:r>
            <a:endParaRPr lang="en-US" sz="780" dirty="0"/>
          </a:p>
        </p:txBody>
      </p:sp>
      <p:sp>
        <p:nvSpPr>
          <p:cNvPr id="14" name="Shape 12"/>
          <p:cNvSpPr/>
          <p:nvPr/>
        </p:nvSpPr>
        <p:spPr>
          <a:xfrm>
            <a:off x="4718304" y="3401568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B1714">
              <a:alpha val="96000"/>
            </a:srgbClr>
          </a:solidFill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91456" y="3474720"/>
            <a:ext cx="10241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b="1" dirty="0">
                <a:solidFill>
                  <a:srgbClr val="10B981"/>
                </a:solidFill>
              </a:rPr>
              <a:t>EU AI Act</a:t>
            </a:r>
            <a:endParaRPr lang="en-US" sz="780" dirty="0"/>
          </a:p>
        </p:txBody>
      </p:sp>
      <p:sp>
        <p:nvSpPr>
          <p:cNvPr id="16" name="Shape 14"/>
          <p:cNvSpPr/>
          <p:nvPr/>
        </p:nvSpPr>
        <p:spPr>
          <a:xfrm>
            <a:off x="6062472" y="3401568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B1714">
              <a:alpha val="96000"/>
            </a:srgbClr>
          </a:solidFill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35624" y="3474720"/>
            <a:ext cx="10241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b="1" dirty="0">
                <a:solidFill>
                  <a:srgbClr val="10B981"/>
                </a:solidFill>
              </a:rPr>
              <a:t>GDPR Art. 28</a:t>
            </a:r>
            <a:endParaRPr lang="en-US" sz="780" dirty="0"/>
          </a:p>
        </p:txBody>
      </p:sp>
      <p:sp>
        <p:nvSpPr>
          <p:cNvPr id="18" name="Shape 16"/>
          <p:cNvSpPr/>
          <p:nvPr/>
        </p:nvSpPr>
        <p:spPr>
          <a:xfrm>
            <a:off x="7406640" y="3401568"/>
            <a:ext cx="1170432" cy="310896"/>
          </a:xfrm>
          <a:prstGeom prst="roundRect">
            <a:avLst>
              <a:gd name="adj" fmla="val 23529"/>
            </a:avLst>
          </a:prstGeom>
          <a:solidFill>
            <a:srgbClr val="0B1714">
              <a:alpha val="96000"/>
            </a:srgbClr>
          </a:solidFill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79792" y="3474720"/>
            <a:ext cx="10241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b="1" dirty="0">
                <a:solidFill>
                  <a:srgbClr val="10B981"/>
                </a:solidFill>
              </a:rPr>
              <a:t>TPRM</a:t>
            </a:r>
            <a:endParaRPr lang="en-US" sz="780" dirty="0"/>
          </a:p>
        </p:txBody>
      </p:sp>
      <p:sp>
        <p:nvSpPr>
          <p:cNvPr id="20" name="Shape 18"/>
          <p:cNvSpPr/>
          <p:nvPr/>
        </p:nvSpPr>
        <p:spPr>
          <a:xfrm>
            <a:off x="685800" y="4041648"/>
            <a:ext cx="3108960" cy="1325880"/>
          </a:xfrm>
          <a:prstGeom prst="roundRect">
            <a:avLst>
              <a:gd name="adj" fmla="val 8276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4261104"/>
            <a:ext cx="2743200" cy="0"/>
          </a:xfrm>
          <a:prstGeom prst="line">
            <a:avLst/>
          </a:prstGeom>
          <a:noFill/>
          <a:ln w="13970">
            <a:solidFill>
              <a:srgbClr val="D6A84F">
                <a:alpha val="8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4425696"/>
            <a:ext cx="26517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Core operating model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14400" y="4864608"/>
            <a:ext cx="265176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Requirement → Control → Evidence → Exception → Residual Risk → Decision</a:t>
            </a:r>
            <a:endParaRPr lang="en-US" sz="880" dirty="0"/>
          </a:p>
        </p:txBody>
      </p:sp>
      <p:sp>
        <p:nvSpPr>
          <p:cNvPr id="24" name="Shape 22"/>
          <p:cNvSpPr/>
          <p:nvPr/>
        </p:nvSpPr>
        <p:spPr>
          <a:xfrm>
            <a:off x="4069080" y="4041648"/>
            <a:ext cx="3108960" cy="1325880"/>
          </a:xfrm>
          <a:prstGeom prst="roundRect">
            <a:avLst>
              <a:gd name="adj" fmla="val 8276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251960" y="4261104"/>
            <a:ext cx="274320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297680" y="4425696"/>
            <a:ext cx="26517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Market fit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4297680" y="4864608"/>
            <a:ext cx="265176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Technology Risk, GRC, Security Compliance, TPRM and AI Governance.</a:t>
            </a:r>
            <a:endParaRPr lang="en-US" sz="880" dirty="0"/>
          </a:p>
        </p:txBody>
      </p:sp>
      <p:sp>
        <p:nvSpPr>
          <p:cNvPr id="28" name="Shape 26"/>
          <p:cNvSpPr/>
          <p:nvPr/>
        </p:nvSpPr>
        <p:spPr>
          <a:xfrm>
            <a:off x="7452360" y="4041648"/>
            <a:ext cx="3108960" cy="1325880"/>
          </a:xfrm>
          <a:prstGeom prst="roundRect">
            <a:avLst>
              <a:gd name="adj" fmla="val 8276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635240" y="4261104"/>
            <a:ext cx="2743200" cy="0"/>
          </a:xfrm>
          <a:prstGeom prst="line">
            <a:avLst/>
          </a:prstGeom>
          <a:noFill/>
          <a:ln w="13970">
            <a:solidFill>
              <a:srgbClr val="34D399">
                <a:alpha val="8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680960" y="4425696"/>
            <a:ext cx="26517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Inspection path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7680960" y="4864608"/>
            <a:ext cx="265176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Portfolio, resume, evidence matrix, workbook and this executive presentation.</a:t>
            </a:r>
            <a:endParaRPr lang="en-US" sz="880" dirty="0"/>
          </a:p>
        </p:txBody>
      </p:sp>
      <p:sp>
        <p:nvSpPr>
          <p:cNvPr id="32" name="Text 30"/>
          <p:cNvSpPr/>
          <p:nvPr/>
        </p:nvSpPr>
        <p:spPr>
          <a:xfrm>
            <a:off x="502920" y="6437376"/>
            <a:ext cx="850392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94A3B8"/>
                </a:solidFill>
              </a:rPr>
              <a:t>aaowasi369 · requirement → control → evidence → exception → residual risk → decision</a:t>
            </a:r>
            <a:endParaRPr lang="en-US" sz="7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507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70A"/>
          </a:solidFill>
          <a:ln w="12700">
            <a:solidFill>
              <a:srgbClr val="05070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00800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Executive thesis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30352" y="822960"/>
            <a:ext cx="8046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BD5E1"/>
                </a:solidFill>
              </a:rPr>
              <a:t>Governance creates value when it produces accountable decisions.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58368" y="1508760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41248" y="1728216"/>
            <a:ext cx="315468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86968" y="1892808"/>
            <a:ext cx="30632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Customer assurance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86968" y="2331720"/>
            <a:ext cx="30632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Buyer security questions become evidence-backed responses with ownership and exception state.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4343400" y="1508760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26280" y="1728216"/>
            <a:ext cx="315468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892808"/>
            <a:ext cx="30632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Control assurance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72000" y="2331720"/>
            <a:ext cx="30632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Controls map to evidence, testing, remediation and retesting cadence.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8028432" y="1508760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11312" y="1728216"/>
            <a:ext cx="315468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57032" y="1892808"/>
            <a:ext cx="30632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AI governance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57032" y="2331720"/>
            <a:ext cx="30632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AI inventory, oversight, evaluation and transparency feed residual-risk decisions.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1920240" y="3611880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103120" y="3831336"/>
            <a:ext cx="3154680" cy="0"/>
          </a:xfrm>
          <a:prstGeom prst="line">
            <a:avLst/>
          </a:prstGeom>
          <a:noFill/>
          <a:ln w="13970">
            <a:solidFill>
              <a:srgbClr val="D6A84F">
                <a:alpha val="8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148840" y="3995928"/>
            <a:ext cx="30632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Third-party risk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2148840" y="4434840"/>
            <a:ext cx="30632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Vendor scrutiny follows criticality, exposure and evidence quality, not questionnaire volume.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5806440" y="3611880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89320" y="3831336"/>
            <a:ext cx="3154680" cy="0"/>
          </a:xfrm>
          <a:prstGeom prst="line">
            <a:avLst/>
          </a:prstGeom>
          <a:noFill/>
          <a:ln w="13970">
            <a:solidFill>
              <a:srgbClr val="34D399">
                <a:alpha val="8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35040" y="3995928"/>
            <a:ext cx="30632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Executive reporting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035040" y="4434840"/>
            <a:ext cx="30632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Risk scores, treatment states and KRIs make ambiguity visible.</a:t>
            </a:r>
            <a:endParaRPr lang="en-US" sz="880" dirty="0"/>
          </a:p>
        </p:txBody>
      </p:sp>
      <p:sp>
        <p:nvSpPr>
          <p:cNvPr id="27" name="Text 25"/>
          <p:cNvSpPr/>
          <p:nvPr/>
        </p:nvSpPr>
        <p:spPr>
          <a:xfrm>
            <a:off x="502920" y="6437376"/>
            <a:ext cx="850392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94A3B8"/>
                </a:solidFill>
              </a:rPr>
              <a:t>aaowasi369 · requirement → control → evidence → exception → residual risk → decision</a:t>
            </a:r>
            <a:endParaRPr lang="en-US" sz="7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507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70A"/>
          </a:solidFill>
          <a:ln w="12700">
            <a:solidFill>
              <a:srgbClr val="05070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00800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Decision lineage architecture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30352" y="822960"/>
            <a:ext cx="8046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BD5E1"/>
                </a:solidFill>
              </a:rPr>
              <a:t>The signature model behind the portfolio.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2240280"/>
            <a:ext cx="1508760" cy="960120"/>
          </a:xfrm>
          <a:prstGeom prst="roundRect">
            <a:avLst>
              <a:gd name="adj" fmla="val 1142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2459736"/>
            <a:ext cx="114300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624328"/>
            <a:ext cx="10515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Requirement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22960" y="3063240"/>
            <a:ext cx="1051560" cy="-45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Obligation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2103120" y="2578608"/>
            <a:ext cx="347472" cy="274320"/>
          </a:xfrm>
          <a:prstGeom prst="rightArrow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496312" y="2240280"/>
            <a:ext cx="1508760" cy="960120"/>
          </a:xfrm>
          <a:prstGeom prst="roundRect">
            <a:avLst>
              <a:gd name="adj" fmla="val 1142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679192" y="2459736"/>
            <a:ext cx="114300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24912" y="2624328"/>
            <a:ext cx="10515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Control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2724912" y="3063240"/>
            <a:ext cx="1051560" cy="-45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Traceable stage</a:t>
            </a:r>
            <a:endParaRPr lang="en-US" sz="880" dirty="0"/>
          </a:p>
        </p:txBody>
      </p:sp>
      <p:sp>
        <p:nvSpPr>
          <p:cNvPr id="16" name="Shape 14"/>
          <p:cNvSpPr/>
          <p:nvPr/>
        </p:nvSpPr>
        <p:spPr>
          <a:xfrm>
            <a:off x="4005072" y="2578608"/>
            <a:ext cx="347472" cy="274320"/>
          </a:xfrm>
          <a:prstGeom prst="rightArrow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98264" y="2240280"/>
            <a:ext cx="1508760" cy="960120"/>
          </a:xfrm>
          <a:prstGeom prst="roundRect">
            <a:avLst>
              <a:gd name="adj" fmla="val 1142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81144" y="2459736"/>
            <a:ext cx="114300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26864" y="2624328"/>
            <a:ext cx="10515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Evidence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626864" y="3063240"/>
            <a:ext cx="1051560" cy="-45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Traceable stage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5907024" y="2578608"/>
            <a:ext cx="347472" cy="274320"/>
          </a:xfrm>
          <a:prstGeom prst="rightArrow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00216" y="2240280"/>
            <a:ext cx="1508760" cy="960120"/>
          </a:xfrm>
          <a:prstGeom prst="roundRect">
            <a:avLst>
              <a:gd name="adj" fmla="val 1142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83096" y="2459736"/>
            <a:ext cx="114300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28816" y="2624328"/>
            <a:ext cx="10515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Exception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6528816" y="3063240"/>
            <a:ext cx="1051560" cy="-45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Traceable stage</a:t>
            </a:r>
            <a:endParaRPr lang="en-US" sz="880" dirty="0"/>
          </a:p>
        </p:txBody>
      </p:sp>
      <p:sp>
        <p:nvSpPr>
          <p:cNvPr id="26" name="Shape 24"/>
          <p:cNvSpPr/>
          <p:nvPr/>
        </p:nvSpPr>
        <p:spPr>
          <a:xfrm>
            <a:off x="7808976" y="2578608"/>
            <a:ext cx="347472" cy="274320"/>
          </a:xfrm>
          <a:prstGeom prst="rightArrow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02168" y="2240280"/>
            <a:ext cx="1508760" cy="960120"/>
          </a:xfrm>
          <a:prstGeom prst="roundRect">
            <a:avLst>
              <a:gd name="adj" fmla="val 1142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385048" y="2459736"/>
            <a:ext cx="114300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30768" y="2624328"/>
            <a:ext cx="10515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Residual Risk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8430768" y="3063240"/>
            <a:ext cx="1051560" cy="-45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Traceable stage</a:t>
            </a:r>
            <a:endParaRPr lang="en-US" sz="880" dirty="0"/>
          </a:p>
        </p:txBody>
      </p:sp>
      <p:sp>
        <p:nvSpPr>
          <p:cNvPr id="31" name="Shape 29"/>
          <p:cNvSpPr/>
          <p:nvPr/>
        </p:nvSpPr>
        <p:spPr>
          <a:xfrm>
            <a:off x="9710928" y="2578608"/>
            <a:ext cx="347472" cy="274320"/>
          </a:xfrm>
          <a:prstGeom prst="rightArrow">
            <a:avLst/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104120" y="2240280"/>
            <a:ext cx="1508760" cy="960120"/>
          </a:xfrm>
          <a:prstGeom prst="roundRect">
            <a:avLst>
              <a:gd name="adj" fmla="val 1142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287000" y="2459736"/>
            <a:ext cx="1143000" cy="0"/>
          </a:xfrm>
          <a:prstGeom prst="line">
            <a:avLst/>
          </a:prstGeom>
          <a:noFill/>
          <a:ln w="13970">
            <a:solidFill>
              <a:srgbClr val="D6A84F">
                <a:alpha val="8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332720" y="2624328"/>
            <a:ext cx="10515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Decision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10332720" y="3063240"/>
            <a:ext cx="1051560" cy="-45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Ownership</a:t>
            </a:r>
            <a:endParaRPr lang="en-US" sz="880" dirty="0"/>
          </a:p>
        </p:txBody>
      </p:sp>
      <p:sp>
        <p:nvSpPr>
          <p:cNvPr id="36" name="Text 34"/>
          <p:cNvSpPr/>
          <p:nvPr/>
        </p:nvSpPr>
        <p:spPr>
          <a:xfrm>
            <a:off x="1005840" y="3840480"/>
            <a:ext cx="10149840" cy="5486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F8FAFC"/>
                </a:solidFill>
              </a:rPr>
              <a:t>Every project demonstrates the same discipline: make the obligation visible, prove the control, expose the exception, and force a decision.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502920" y="6437376"/>
            <a:ext cx="850392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94A3B8"/>
                </a:solidFill>
              </a:rPr>
              <a:t>aaowasi369 · requirement → control → evidence → exception → residual risk → decision</a:t>
            </a:r>
            <a:endParaRPr lang="en-US" sz="7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507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70A"/>
          </a:solidFill>
          <a:ln w="12700">
            <a:solidFill>
              <a:srgbClr val="05070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00800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Portfolio proof system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30352" y="822960"/>
            <a:ext cx="8046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BD5E1"/>
                </a:solidFill>
              </a:rPr>
              <a:t>Structured evidence assets available for inspection.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554480"/>
            <a:ext cx="2148840" cy="1325880"/>
          </a:xfrm>
          <a:prstGeom prst="roundRect">
            <a:avLst>
              <a:gd name="adj" fmla="val 8276"/>
            </a:avLst>
          </a:prstGeom>
          <a:solidFill>
            <a:srgbClr val="0D1513"/>
          </a:solidFill>
          <a:ln w="12700">
            <a:solidFill>
              <a:srgbClr val="2444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7830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0B981"/>
                </a:solidFill>
              </a:rPr>
              <a:t>10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987552" y="230428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Governance systems</a:t>
            </a:r>
            <a:endParaRPr lang="en-US" sz="880" dirty="0"/>
          </a:p>
        </p:txBody>
      </p:sp>
      <p:sp>
        <p:nvSpPr>
          <p:cNvPr id="10" name="Shape 8"/>
          <p:cNvSpPr/>
          <p:nvPr/>
        </p:nvSpPr>
        <p:spPr>
          <a:xfrm>
            <a:off x="3611880" y="1554480"/>
            <a:ext cx="2148840" cy="1325880"/>
          </a:xfrm>
          <a:prstGeom prst="roundRect">
            <a:avLst>
              <a:gd name="adj" fmla="val 8276"/>
            </a:avLst>
          </a:prstGeom>
          <a:solidFill>
            <a:srgbClr val="0D1513"/>
          </a:solidFill>
          <a:ln w="12700">
            <a:solidFill>
              <a:srgbClr val="2444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94760" y="17830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0B981"/>
                </a:solidFill>
              </a:rPr>
              <a:t>15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3776472" y="230428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AI use cases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6400800" y="1554480"/>
            <a:ext cx="2148840" cy="1325880"/>
          </a:xfrm>
          <a:prstGeom prst="roundRect">
            <a:avLst>
              <a:gd name="adj" fmla="val 8276"/>
            </a:avLst>
          </a:prstGeom>
          <a:solidFill>
            <a:srgbClr val="0D1513"/>
          </a:solidFill>
          <a:ln w="12700">
            <a:solidFill>
              <a:srgbClr val="2444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3680" y="17830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0B981"/>
                </a:solidFill>
              </a:rPr>
              <a:t>25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6565392" y="230428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Buyer diligence paths</a:t>
            </a:r>
            <a:endParaRPr lang="en-US" sz="880" dirty="0"/>
          </a:p>
        </p:txBody>
      </p:sp>
      <p:sp>
        <p:nvSpPr>
          <p:cNvPr id="16" name="Shape 14"/>
          <p:cNvSpPr/>
          <p:nvPr/>
        </p:nvSpPr>
        <p:spPr>
          <a:xfrm>
            <a:off x="9189720" y="1554480"/>
            <a:ext cx="2148840" cy="1325880"/>
          </a:xfrm>
          <a:prstGeom prst="roundRect">
            <a:avLst>
              <a:gd name="adj" fmla="val 8276"/>
            </a:avLst>
          </a:prstGeom>
          <a:solidFill>
            <a:srgbClr val="0D1513"/>
          </a:solidFill>
          <a:ln w="12700">
            <a:solidFill>
              <a:srgbClr val="2444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72600" y="17830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10B981"/>
                </a:solidFill>
              </a:rPr>
              <a:t>20</a:t>
            </a:r>
            <a:endParaRPr lang="en-US" sz="2700" dirty="0"/>
          </a:p>
        </p:txBody>
      </p:sp>
      <p:sp>
        <p:nvSpPr>
          <p:cNvPr id="18" name="Text 16"/>
          <p:cNvSpPr/>
          <p:nvPr/>
        </p:nvSpPr>
        <p:spPr>
          <a:xfrm>
            <a:off x="9354312" y="230428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Vendor-risk questions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914400" y="3749040"/>
            <a:ext cx="3017520" cy="1170432"/>
          </a:xfrm>
          <a:prstGeom prst="roundRect">
            <a:avLst>
              <a:gd name="adj" fmla="val 9375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97280" y="3968496"/>
            <a:ext cx="2651760" cy="0"/>
          </a:xfrm>
          <a:prstGeom prst="line">
            <a:avLst/>
          </a:prstGeom>
          <a:noFill/>
          <a:ln w="13970">
            <a:solidFill>
              <a:srgbClr val="D6A84F">
                <a:alpha val="8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43000" y="4133088"/>
            <a:ext cx="25603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Resume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143000" y="4572000"/>
            <a:ext cx="25603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ATS-readable professional summary and keyword alignment.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4279392" y="3749040"/>
            <a:ext cx="3017520" cy="1170432"/>
          </a:xfrm>
          <a:prstGeom prst="roundRect">
            <a:avLst>
              <a:gd name="adj" fmla="val 9375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462272" y="3968496"/>
            <a:ext cx="265176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07992" y="4133088"/>
            <a:ext cx="25603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Evidence matrix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4507992" y="4572000"/>
            <a:ext cx="25603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Requirement-to-evidence and risk-decision mapping.</a:t>
            </a:r>
            <a:endParaRPr lang="en-US" sz="880" dirty="0"/>
          </a:p>
        </p:txBody>
      </p:sp>
      <p:sp>
        <p:nvSpPr>
          <p:cNvPr id="27" name="Shape 25"/>
          <p:cNvSpPr/>
          <p:nvPr/>
        </p:nvSpPr>
        <p:spPr>
          <a:xfrm>
            <a:off x="7644384" y="3749040"/>
            <a:ext cx="3017520" cy="1170432"/>
          </a:xfrm>
          <a:prstGeom prst="roundRect">
            <a:avLst>
              <a:gd name="adj" fmla="val 9375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827264" y="3968496"/>
            <a:ext cx="2651760" cy="0"/>
          </a:xfrm>
          <a:prstGeom prst="line">
            <a:avLst/>
          </a:prstGeom>
          <a:noFill/>
          <a:ln w="13970">
            <a:solidFill>
              <a:srgbClr val="34D399">
                <a:alpha val="8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872984" y="4133088"/>
            <a:ext cx="25603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Workbook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7872984" y="4572000"/>
            <a:ext cx="25603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Detailed controls, risks, AI uses and vendor governance models.</a:t>
            </a:r>
            <a:endParaRPr lang="en-US" sz="880" dirty="0"/>
          </a:p>
        </p:txBody>
      </p:sp>
      <p:sp>
        <p:nvSpPr>
          <p:cNvPr id="31" name="Text 29"/>
          <p:cNvSpPr/>
          <p:nvPr/>
        </p:nvSpPr>
        <p:spPr>
          <a:xfrm>
            <a:off x="502920" y="6437376"/>
            <a:ext cx="850392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94A3B8"/>
                </a:solidFill>
              </a:rPr>
              <a:t>aaowasi369 · requirement → control → evidence → exception → residual risk → decision</a:t>
            </a:r>
            <a:endParaRPr lang="en-US" sz="7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507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70A"/>
          </a:solidFill>
          <a:ln w="12700">
            <a:solidFill>
              <a:srgbClr val="05070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00800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Executive risk visualization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30352" y="822960"/>
            <a:ext cx="8046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BD5E1"/>
                </a:solidFill>
              </a:rPr>
              <a:t>Sample register totals rendered into board-readable signal.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14173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BD5E1"/>
                </a:solidFill>
              </a:rPr>
              <a:t>Inherent Risk Score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777240" y="1783080"/>
            <a:ext cx="8778240" cy="365760"/>
          </a:xfrm>
          <a:prstGeom prst="rect">
            <a:avLst/>
          </a:prstGeom>
          <a:solidFill>
            <a:srgbClr val="D6A84F"/>
          </a:solidFill>
          <a:ln w="12700">
            <a:solidFill>
              <a:srgbClr val="D6A8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38360" y="1700784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6A84F"/>
                </a:solidFill>
              </a:rPr>
              <a:t>208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77240" y="2423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BD5E1"/>
                </a:solidFill>
              </a:rPr>
              <a:t>Residual Risk Score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77240" y="2788920"/>
            <a:ext cx="5359791" cy="36576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738360" y="2706624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0B981"/>
                </a:solidFill>
              </a:rPr>
              <a:t>127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77240" y="3931920"/>
            <a:ext cx="2468880" cy="1005840"/>
          </a:xfrm>
          <a:prstGeom prst="roundRect">
            <a:avLst>
              <a:gd name="adj" fmla="val 1090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60120" y="4151376"/>
            <a:ext cx="210312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05840" y="4315968"/>
            <a:ext cx="20116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15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005840" y="4754880"/>
            <a:ext cx="201168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sample risk lines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3703320" y="3931920"/>
            <a:ext cx="2468880" cy="1005840"/>
          </a:xfrm>
          <a:prstGeom prst="roundRect">
            <a:avLst>
              <a:gd name="adj" fmla="val 1090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886200" y="4151376"/>
            <a:ext cx="2103120" cy="0"/>
          </a:xfrm>
          <a:prstGeom prst="line">
            <a:avLst/>
          </a:prstGeom>
          <a:noFill/>
          <a:ln w="13970">
            <a:solidFill>
              <a:srgbClr val="D6A84F">
                <a:alpha val="8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931920" y="4315968"/>
            <a:ext cx="20116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8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931920" y="4754880"/>
            <a:ext cx="201168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open treatment states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629400" y="3931920"/>
            <a:ext cx="2468880" cy="1005840"/>
          </a:xfrm>
          <a:prstGeom prst="roundRect">
            <a:avLst>
              <a:gd name="adj" fmla="val 10909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812280" y="4151376"/>
            <a:ext cx="2103120" cy="0"/>
          </a:xfrm>
          <a:prstGeom prst="line">
            <a:avLst/>
          </a:prstGeom>
          <a:noFill/>
          <a:ln w="13970">
            <a:solidFill>
              <a:srgbClr val="34D399">
                <a:alpha val="8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0" y="4315968"/>
            <a:ext cx="20116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7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858000" y="4754880"/>
            <a:ext cx="201168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monitor states</a:t>
            </a:r>
            <a:endParaRPr lang="en-US" sz="880" dirty="0"/>
          </a:p>
        </p:txBody>
      </p:sp>
      <p:sp>
        <p:nvSpPr>
          <p:cNvPr id="25" name="Text 23"/>
          <p:cNvSpPr/>
          <p:nvPr/>
        </p:nvSpPr>
        <p:spPr>
          <a:xfrm>
            <a:off x="502920" y="6437376"/>
            <a:ext cx="850392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94A3B8"/>
                </a:solidFill>
              </a:rPr>
              <a:t>aaowasi369 · requirement → control → evidence → exception → residual risk → decision</a:t>
            </a:r>
            <a:endParaRPr lang="en-US" sz="7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507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70A"/>
          </a:solidFill>
          <a:ln w="12700">
            <a:solidFill>
              <a:srgbClr val="05070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00800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Standards depth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30352" y="822960"/>
            <a:ext cx="8046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BD5E1"/>
                </a:solidFill>
              </a:rPr>
              <a:t>Framework knowledge translated into operating logic.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417320"/>
            <a:ext cx="3154680" cy="1325880"/>
          </a:xfrm>
          <a:prstGeom prst="roundRect">
            <a:avLst>
              <a:gd name="adj" fmla="val 8276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1636776"/>
            <a:ext cx="278892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801368"/>
            <a:ext cx="2697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NIST AI RMF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68680" y="2240280"/>
            <a:ext cx="2697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Govern · Map · Measure · Manage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4343400" y="1417320"/>
            <a:ext cx="3154680" cy="1325880"/>
          </a:xfrm>
          <a:prstGeom prst="roundRect">
            <a:avLst>
              <a:gd name="adj" fmla="val 8276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26280" y="1636776"/>
            <a:ext cx="278892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801368"/>
            <a:ext cx="2697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ISO/IEC 27001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72000" y="2240280"/>
            <a:ext cx="2697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ISMS · risk treatment · Annex A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8046720" y="1417320"/>
            <a:ext cx="3154680" cy="1325880"/>
          </a:xfrm>
          <a:prstGeom prst="roundRect">
            <a:avLst>
              <a:gd name="adj" fmla="val 8276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29600" y="1636776"/>
            <a:ext cx="278892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75320" y="1801368"/>
            <a:ext cx="2697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SOC 2 TSC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75320" y="2240280"/>
            <a:ext cx="2697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security · availability · confidentiality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640080" y="3474720"/>
            <a:ext cx="3154680" cy="1325880"/>
          </a:xfrm>
          <a:prstGeom prst="roundRect">
            <a:avLst>
              <a:gd name="adj" fmla="val 8276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22960" y="3694176"/>
            <a:ext cx="2788920" cy="0"/>
          </a:xfrm>
          <a:prstGeom prst="line">
            <a:avLst/>
          </a:prstGeom>
          <a:noFill/>
          <a:ln w="13970">
            <a:solidFill>
              <a:srgbClr val="D6A84F">
                <a:alpha val="8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3858768"/>
            <a:ext cx="2697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EU AI Act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68680" y="4297680"/>
            <a:ext cx="2697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Article 50 transparency decisions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4343400" y="3474720"/>
            <a:ext cx="3154680" cy="1325880"/>
          </a:xfrm>
          <a:prstGeom prst="roundRect">
            <a:avLst>
              <a:gd name="adj" fmla="val 8276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26280" y="3694176"/>
            <a:ext cx="278892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0" y="3858768"/>
            <a:ext cx="2697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GDPR Art. 28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4572000" y="4297680"/>
            <a:ext cx="26974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processor and subprocessor governance</a:t>
            </a:r>
            <a:endParaRPr lang="en-US" sz="880" dirty="0"/>
          </a:p>
        </p:txBody>
      </p:sp>
      <p:sp>
        <p:nvSpPr>
          <p:cNvPr id="27" name="Text 25"/>
          <p:cNvSpPr/>
          <p:nvPr/>
        </p:nvSpPr>
        <p:spPr>
          <a:xfrm>
            <a:off x="502920" y="6437376"/>
            <a:ext cx="850392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94A3B8"/>
                </a:solidFill>
              </a:rPr>
              <a:t>aaowasi369 · requirement → control → evidence → exception → residual risk → decision</a:t>
            </a:r>
            <a:endParaRPr lang="en-US" sz="7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507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070A"/>
          </a:solidFill>
          <a:ln w="12700">
            <a:solidFill>
              <a:srgbClr val="05070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00800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347472"/>
            <a:ext cx="804672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Immediate review path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30352" y="822960"/>
            <a:ext cx="80467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CBD5E1"/>
                </a:solidFill>
              </a:rPr>
              <a:t>The portfolio is designed for fast executive inspection.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2700">
            <a:solidFill>
              <a:srgbClr val="10B981">
                <a:alpha val="7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14400" y="1463040"/>
            <a:ext cx="3108960" cy="1280160"/>
          </a:xfrm>
          <a:prstGeom prst="roundRect">
            <a:avLst>
              <a:gd name="adj" fmla="val 8571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97280" y="1682496"/>
            <a:ext cx="2743200" cy="0"/>
          </a:xfrm>
          <a:prstGeom prst="line">
            <a:avLst/>
          </a:prstGeom>
          <a:noFill/>
          <a:ln w="13970">
            <a:solidFill>
              <a:srgbClr val="D6A84F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1847088"/>
            <a:ext cx="26517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Step 1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143000" y="2286000"/>
            <a:ext cx="2651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Review the governance portfolio for operating logic.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4526280" y="1463040"/>
            <a:ext cx="3108960" cy="1280160"/>
          </a:xfrm>
          <a:prstGeom prst="roundRect">
            <a:avLst>
              <a:gd name="adj" fmla="val 8571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09160" y="1682496"/>
            <a:ext cx="2743200" cy="0"/>
          </a:xfrm>
          <a:prstGeom prst="line">
            <a:avLst/>
          </a:prstGeom>
          <a:noFill/>
          <a:ln w="13970">
            <a:solidFill>
              <a:srgbClr val="10B981">
                <a:alpha val="8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54880" y="1847088"/>
            <a:ext cx="26517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Step 2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754880" y="2286000"/>
            <a:ext cx="2651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Open the evidence workbook to inspect risk, AI and TPRM models.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8138160" y="1463040"/>
            <a:ext cx="3108960" cy="1280160"/>
          </a:xfrm>
          <a:prstGeom prst="roundRect">
            <a:avLst>
              <a:gd name="adj" fmla="val 8571"/>
            </a:avLst>
          </a:prstGeom>
          <a:solidFill>
            <a:srgbClr val="0D1513">
              <a:alpha val="98000"/>
            </a:srgbClr>
          </a:solidFill>
          <a:ln w="12700">
            <a:solidFill>
              <a:srgbClr val="24443A">
                <a:alpha val="9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21040" y="1682496"/>
            <a:ext cx="2743200" cy="0"/>
          </a:xfrm>
          <a:prstGeom prst="line">
            <a:avLst/>
          </a:prstGeom>
          <a:noFill/>
          <a:ln w="13970">
            <a:solidFill>
              <a:srgbClr val="34D399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66760" y="1847088"/>
            <a:ext cx="265176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Step 3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366760" y="2286000"/>
            <a:ext cx="2651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CBD5E1"/>
                </a:solidFill>
              </a:rPr>
              <a:t>Use the resume and cover letter for application workflow.</a:t>
            </a:r>
            <a:endParaRPr lang="en-US" sz="880" dirty="0"/>
          </a:p>
        </p:txBody>
      </p:sp>
      <p:sp>
        <p:nvSpPr>
          <p:cNvPr id="19" name="Text 17"/>
          <p:cNvSpPr/>
          <p:nvPr/>
        </p:nvSpPr>
        <p:spPr>
          <a:xfrm>
            <a:off x="1874520" y="406908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8FAFC"/>
                </a:solidFill>
              </a:rPr>
              <a:t>Contact: abdullahalowasi369@gmail.com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02920" y="6437376"/>
            <a:ext cx="850392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94A3B8"/>
                </a:solidFill>
              </a:rPr>
              <a:t>aaowasi369 · requirement → control → evidence → exception → residual risk → decision</a:t>
            </a:r>
            <a:endParaRPr lang="en-US" sz="7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aaowasi369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Md. Abdullah Al Owasi — Technology Risk &amp; AI Governance</dc:title>
  <dc:subject>Technology Risk, GRC and AI Governance portfolio</dc:subject>
  <dc:creator>Md. Abdullah Al Owasi</dc:creator>
  <cp:lastModifiedBy>Md. Abdullah Al Owasi</cp:lastModifiedBy>
  <cp:revision>1</cp:revision>
  <dcterms:created xsi:type="dcterms:W3CDTF">2026-08-17T14:48:04Z</dcterms:created>
  <dcterms:modified xsi:type="dcterms:W3CDTF">2026-08-17T14:48:04Z</dcterms:modified>
</cp:coreProperties>
</file>